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74" r:id="rId2"/>
    <p:sldId id="601" r:id="rId3"/>
    <p:sldId id="602" r:id="rId4"/>
    <p:sldId id="605" r:id="rId5"/>
    <p:sldId id="613" r:id="rId6"/>
    <p:sldId id="614" r:id="rId7"/>
    <p:sldId id="633" r:id="rId8"/>
    <p:sldId id="615" r:id="rId9"/>
    <p:sldId id="575" r:id="rId10"/>
    <p:sldId id="606" r:id="rId11"/>
    <p:sldId id="617" r:id="rId12"/>
    <p:sldId id="576" r:id="rId13"/>
    <p:sldId id="619" r:id="rId14"/>
    <p:sldId id="620" r:id="rId15"/>
    <p:sldId id="621" r:id="rId16"/>
    <p:sldId id="636" r:id="rId17"/>
    <p:sldId id="618" r:id="rId18"/>
    <p:sldId id="608" r:id="rId19"/>
    <p:sldId id="609" r:id="rId20"/>
    <p:sldId id="637" r:id="rId21"/>
    <p:sldId id="622" r:id="rId22"/>
    <p:sldId id="610" r:id="rId23"/>
    <p:sldId id="623" r:id="rId24"/>
    <p:sldId id="578" r:id="rId25"/>
    <p:sldId id="624" r:id="rId26"/>
    <p:sldId id="612" r:id="rId27"/>
    <p:sldId id="577" r:id="rId28"/>
    <p:sldId id="611" r:id="rId29"/>
    <p:sldId id="579" r:id="rId30"/>
    <p:sldId id="626" r:id="rId31"/>
    <p:sldId id="625" r:id="rId32"/>
    <p:sldId id="580" r:id="rId33"/>
    <p:sldId id="627" r:id="rId34"/>
    <p:sldId id="628" r:id="rId35"/>
    <p:sldId id="629" r:id="rId36"/>
    <p:sldId id="630" r:id="rId37"/>
    <p:sldId id="603" r:id="rId38"/>
    <p:sldId id="631" r:id="rId39"/>
    <p:sldId id="632" r:id="rId40"/>
    <p:sldId id="635" r:id="rId41"/>
    <p:sldId id="634" r:id="rId42"/>
    <p:sldId id="59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3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95663F-3D14-E547-E3BF-9B274F79F71D}" name="Орехов Игорь Евгеньевич" initials="ОИЕ" userId="Anonymous_Орехов Игорь Евгеньевич" providerId="None"/>
  <p188:author id="{808B4FDB-A55C-F722-D4F3-89CE81254FC1}" name="Юлия Жишкова" initials="ЮЖ" userId="c6fd8b1bc5e59e5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Жишкова" initials="ЮЖ" lastIdx="46" clrIdx="0"/>
  <p:cmAuthor id="2" name="Орехов Игорь Евгеньевич" initials="ОИЕ" lastIdx="9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D83"/>
    <a:srgbClr val="DA0000"/>
    <a:srgbClr val="000066"/>
    <a:srgbClr val="523A65"/>
    <a:srgbClr val="64497B"/>
    <a:srgbClr val="343153"/>
    <a:srgbClr val="785793"/>
    <a:srgbClr val="282456"/>
    <a:srgbClr val="221F49"/>
    <a:srgbClr val="785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67" autoAdjust="0"/>
    <p:restoredTop sz="96374" autoAdjust="0"/>
  </p:normalViewPr>
  <p:slideViewPr>
    <p:cSldViewPr snapToGrid="0" snapToObjects="1">
      <p:cViewPr varScale="1">
        <p:scale>
          <a:sx n="108" d="100"/>
          <a:sy n="108" d="100"/>
        </p:scale>
        <p:origin x="114" y="156"/>
      </p:cViewPr>
      <p:guideLst>
        <p:guide orient="horz" pos="4178"/>
        <p:guide pos="16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50E8E-5CDC-F44B-9482-8FCF05E84241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53FFB-3D69-C147-AD9C-2DE1335485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53FFB-3D69-C147-AD9C-2DE13354857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27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A0AD8-3213-4A4D-BAE3-1D3B998E8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ru-RU" sz="4200" b="1" kern="1200" dirty="0">
                <a:solidFill>
                  <a:srgbClr val="6B4D8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6B24CB-45A3-8642-BA09-28AF4EA74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957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lang="ru-RU" sz="2800" b="1" kern="1200" dirty="0">
                <a:solidFill>
                  <a:srgbClr val="6B4D83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02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7A82A-28A4-CA4B-B542-44DD948F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9F327-6EEF-2041-9756-422F816C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6FD752-26A6-A843-BE54-7AEFF9D4D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D00E37-9E7B-7E4A-B356-3C4A98EC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77884-D0DF-9E40-8CE5-F293EA5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A284F-A792-BF44-99DB-D6AE1E19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59FC5-E404-A84F-B8F2-A666BB87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BBD7B5-C859-264C-89D8-A2A67BF04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36AC25-E494-6243-91DE-4E9029F02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C4340-BB28-1E4F-8EAB-62F10D4C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8AD5FF-50C4-B746-9BCB-9B0F38CD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AC3536-6061-FB45-98E2-6C96313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48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A784A-FB9B-D944-BB5D-D6BE9160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D5BE7-7489-8449-BA3F-3DEE8BE6B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396E8-D244-EE48-A7FE-D58A5995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4477D-2A34-EF4C-BEEB-82206D64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DC91A-A7F8-854E-8516-DFA28DB2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63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476F13-D7D8-9146-AAFE-A3970A90E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759DBC-42C1-0C42-9D1F-DBEF9BD82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192D6-3306-864D-912A-DC752A3E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8F8EC-179A-DE48-880D-60D127E8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90EDE-DA57-224C-847F-2481A817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60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3D375-9C6D-A64D-B201-2EA92C16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 sz="20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1pPr>
            <a:lvl2pPr>
              <a:defRPr lang="ru-RU" sz="18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ru-RU" sz="16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ru-RU" sz="14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DDA26-7D42-5D46-A76E-9BAFBF7D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E8160-ED64-FC4F-9BC8-EF8FBF56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с двумя усеченными соседними углами 6">
            <a:extLst>
              <a:ext uri="{FF2B5EF4-FFF2-40B4-BE49-F238E27FC236}">
                <a16:creationId xmlns:a16="http://schemas.microsoft.com/office/drawing/2014/main" id="{A4983C6B-8C77-F643-969C-99BF09974A87}"/>
              </a:ext>
            </a:extLst>
          </p:cNvPr>
          <p:cNvSpPr/>
          <p:nvPr userDrawn="1"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endParaRPr lang="ru-RU" sz="2800" baseline="0" dirty="0">
              <a:latin typeface="Helvetica Neue Medium" panose="02000503000000020004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BDA3FD2-B8A4-C74E-82D0-990104B150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12260"/>
            <a:ext cx="9144000" cy="59957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ru-RU" sz="2200" b="1" kern="1200" dirty="0">
                <a:solidFill>
                  <a:srgbClr val="6B4D8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93D375-9C6D-A64D-B201-2EA92C16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58422"/>
            <a:ext cx="2743200" cy="4797020"/>
          </a:xfrm>
        </p:spPr>
        <p:txBody>
          <a:bodyPr/>
          <a:lstStyle>
            <a:lvl1pPr>
              <a:defRPr lang="ru-RU" sz="20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1pPr>
            <a:lvl2pPr>
              <a:defRPr lang="ru-RU" sz="18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ru-RU" sz="16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ru-RU" sz="14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7" name="Прямоугольник с двумя усеченными соседними углами 6">
            <a:extLst>
              <a:ext uri="{FF2B5EF4-FFF2-40B4-BE49-F238E27FC236}">
                <a16:creationId xmlns:a16="http://schemas.microsoft.com/office/drawing/2014/main" id="{A4983C6B-8C77-F643-969C-99BF09974A87}"/>
              </a:ext>
            </a:extLst>
          </p:cNvPr>
          <p:cNvSpPr/>
          <p:nvPr userDrawn="1"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endParaRPr lang="ru-RU" sz="2800" baseline="0" dirty="0">
              <a:latin typeface="Helvetica Neue Medium" panose="02000503000000020004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BDA3FD2-B8A4-C74E-82D0-990104B150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12260"/>
            <a:ext cx="9856808" cy="59957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ru-RU" sz="2200" b="1" kern="1200" dirty="0">
                <a:solidFill>
                  <a:srgbClr val="6B4D8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F1C881-C687-EA4D-B370-6434DD1C2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36425" y="1858421"/>
            <a:ext cx="7658583" cy="4797021"/>
          </a:xfrm>
        </p:spPr>
        <p:txBody>
          <a:bodyPr/>
          <a:lstStyle>
            <a:lvl1pPr marL="0" indent="0">
              <a:buNone/>
              <a:defRPr lang="ru-RU" sz="20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1pPr>
            <a:lvl2pPr>
              <a:defRPr lang="ru-RU" sz="18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2pPr>
            <a:lvl3pPr>
              <a:defRPr lang="ru-RU" sz="16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3pPr>
            <a:lvl4pPr>
              <a:defRPr lang="ru-RU" sz="14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4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05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усеченными соседними углами 6">
            <a:extLst>
              <a:ext uri="{FF2B5EF4-FFF2-40B4-BE49-F238E27FC236}">
                <a16:creationId xmlns:a16="http://schemas.microsoft.com/office/drawing/2014/main" id="{A4983C6B-8C77-F643-969C-99BF09974A87}"/>
              </a:ext>
            </a:extLst>
          </p:cNvPr>
          <p:cNvSpPr/>
          <p:nvPr userDrawn="1"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endParaRPr lang="ru-RU" sz="2800" baseline="0" dirty="0">
              <a:latin typeface="Helvetica Neue Medium" panose="02000503000000020004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BDA3FD2-B8A4-C74E-82D0-990104B150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12260"/>
            <a:ext cx="9856808" cy="59957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ru-RU" sz="2200" b="1" kern="1200" dirty="0">
                <a:solidFill>
                  <a:srgbClr val="6B4D83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D6980AB7-82DA-7049-AC25-98022E617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993484"/>
            <a:ext cx="7831238" cy="3811588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q"/>
              <a:defRPr lang="ru-RU" sz="2000" kern="1200" dirty="0">
                <a:solidFill>
                  <a:srgbClr val="000066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18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4B794-2397-D549-A55C-52D1CB12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06D69C-3C3F-F64F-90BE-20481E97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C31EC-BC86-9547-8BF1-5BEBDBB8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69FAD-3152-734F-A564-8ED4F390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356350"/>
            <a:ext cx="2743200" cy="365125"/>
          </a:xfrm>
        </p:spPr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26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32E94-25F5-9B47-B0D1-7F10F937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A3E5F-7919-0047-A201-1C86B4CC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6569E7-AB28-2948-A30A-95E5BFA56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371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A715E-8D7D-544D-B8E8-A1EADD20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743E0D-ECC5-444E-979B-B706FDCE5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32C5F7-7519-7741-A0A9-27CB1643E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7477CB-09CB-3E43-9A1F-96DEEBADA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9F8633-4CFD-0C49-90CB-553C4D86D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4F268D-D114-2143-AE71-81876BF9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67E244-5892-F14D-9A88-8343537E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7473AE-6CB3-F74B-BC8A-843EE7F8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849F4-2AD2-C442-80AE-BDE1B4FA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396C62-61B3-4A4D-974A-52CFAD70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8490F7-BDCF-034B-8D9D-DC7A3152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96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BD2F0C-D75C-784B-BCE5-DDF402D6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D31-B837-C441-9348-2E693E532CFE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33BBED-05D8-B644-B91B-DDB3D92E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0BFBB6-2C1B-B94C-9F6D-842D2D4A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0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392B8-BD6E-C147-95FA-9955585C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8E2D8B-5F3B-244B-8AB2-5446CEC4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E02B7-96D1-0946-9C09-418DC4B22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8D31-B837-C441-9348-2E693E532CFE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39BA0-AF21-514F-AC83-73526E34A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2D9AF-085C-0F47-A4EC-34660FAB3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BE7D-5402-0F4B-97E6-EDA9CA06D5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66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lias.ru/products/demo.php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il@elias.ru" TargetMode="External"/><Relationship Id="rId4" Type="http://schemas.openxmlformats.org/officeDocument/2006/relationships/hyperlink" Target="mailto:remcorp@elias.ru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emf"/><Relationship Id="rId7" Type="http://schemas.openxmlformats.org/officeDocument/2006/relationships/hyperlink" Target="http://www.solutions.1c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vs@1c.ru" TargetMode="External"/><Relationship Id="rId5" Type="http://schemas.openxmlformats.org/officeDocument/2006/relationships/hyperlink" Target="http://www.elias.ru/" TargetMode="External"/><Relationship Id="rId4" Type="http://schemas.openxmlformats.org/officeDocument/2006/relationships/hyperlink" Target="mailto:mail@elias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A8D5E-D91A-C04E-96C2-5D2E95D02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853" y="2227994"/>
            <a:ext cx="10544400" cy="131540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Учет финансовой аренды со стороны арендодателя в соответствии с ФСБУ 25</a:t>
            </a:r>
            <a:r>
              <a:rPr lang="en-US" sz="3600" dirty="0"/>
              <a:t>/2018</a:t>
            </a:r>
            <a:r>
              <a:rPr lang="ru-RU" sz="3600" dirty="0"/>
              <a:t> в</a:t>
            </a:r>
            <a:br>
              <a:rPr lang="ru-RU" sz="3600" dirty="0"/>
            </a:br>
            <a:r>
              <a:rPr lang="ru-RU" sz="3600" dirty="0"/>
              <a:t>«1С:Управление недвижимостью и арендой КОРП»</a:t>
            </a:r>
            <a:endParaRPr lang="ru-RU"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8EC5A-21F8-7829-B391-782F511CB871}"/>
              </a:ext>
            </a:extLst>
          </p:cNvPr>
          <p:cNvSpPr txBox="1"/>
          <p:nvPr/>
        </p:nvSpPr>
        <p:spPr>
          <a:xfrm>
            <a:off x="653143" y="5575601"/>
            <a:ext cx="385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523A65"/>
                </a:solidFill>
                <a:latin typeface="Helvetica" pitchFamily="2" charset="0"/>
              </a:rPr>
              <a:t>Игорь Орехов, ЭЛИАС ВЦ</a:t>
            </a:r>
          </a:p>
        </p:txBody>
      </p:sp>
    </p:spTree>
    <p:extLst>
      <p:ext uri="{BB962C8B-B14F-4D97-AF65-F5344CB8AC3E}">
        <p14:creationId xmlns:p14="http://schemas.microsoft.com/office/powerpoint/2010/main" val="73066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НАСТРОЙКА ПАРАМЕТРОВ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166771" y="1008000"/>
            <a:ext cx="2916064" cy="1186190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карточку договора контрагента добавлен признак финансовой аренды и ведения учета по ФСБУ 25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E77F6B-D225-4E64-899A-42EAF2DC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86" y="1008000"/>
            <a:ext cx="5391150" cy="3648075"/>
          </a:xfrm>
          <a:prstGeom prst="rect">
            <a:avLst/>
          </a:prstGeom>
          <a:ln>
            <a:solidFill>
              <a:srgbClr val="6B4D83"/>
            </a:solidFill>
          </a:ln>
        </p:spPr>
      </p:pic>
      <p:sp>
        <p:nvSpPr>
          <p:cNvPr id="3" name="Скругленный прямоугольник 12">
            <a:extLst>
              <a:ext uri="{FF2B5EF4-FFF2-40B4-BE49-F238E27FC236}">
                <a16:creationId xmlns:a16="http://schemas.microsoft.com/office/drawing/2014/main" id="{5E50110F-0496-BB9B-DAD7-F0442FD2A29B}"/>
              </a:ext>
            </a:extLst>
          </p:cNvPr>
          <p:cNvSpPr/>
          <p:nvPr/>
        </p:nvSpPr>
        <p:spPr>
          <a:xfrm>
            <a:off x="166771" y="2492670"/>
            <a:ext cx="2916064" cy="1548387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Признак может меняться с течением времени, что позволяет выполнять реклассификацию аренды из финансовой в операционную и наоборот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5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НАСТРОЙКА ПАРАМЕТРОВ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165599" y="1008000"/>
            <a:ext cx="2901451" cy="1544700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разделения услуг, указанных в договоре аренды, на подлежащих и не подлежащих учету по ФСБУ 25, в карточку услуги добавлен соответствующий признак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90E415-2031-20FC-C062-C3FC142C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213" y="1008000"/>
            <a:ext cx="63531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ДОГОВОР АРЕНДЫ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9A84C-9AC8-D2A4-E32B-F698E7AE7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4" y="1680753"/>
            <a:ext cx="11877704" cy="4390727"/>
          </a:xfrm>
          <a:prstGeom prst="rect">
            <a:avLst/>
          </a:prstGeom>
          <a:ln>
            <a:solidFill>
              <a:srgbClr val="6B4D83"/>
            </a:solidFill>
          </a:ln>
        </p:spPr>
      </p:pic>
      <p:sp>
        <p:nvSpPr>
          <p:cNvPr id="4" name="Скругленный прямоугольник 14">
            <a:extLst>
              <a:ext uri="{FF2B5EF4-FFF2-40B4-BE49-F238E27FC236}">
                <a16:creationId xmlns:a16="http://schemas.microsoft.com/office/drawing/2014/main" id="{19C44034-C8DF-9D7E-CE15-BD4101D6BBAE}"/>
              </a:ext>
            </a:extLst>
          </p:cNvPr>
          <p:cNvSpPr/>
          <p:nvPr/>
        </p:nvSpPr>
        <p:spPr>
          <a:xfrm>
            <a:off x="271274" y="953590"/>
            <a:ext cx="9538931" cy="535576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Все условия договора аренды отражаются в документе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Заключение договора аренды</a:t>
            </a:r>
          </a:p>
        </p:txBody>
      </p:sp>
    </p:spTree>
    <p:extLst>
      <p:ext uri="{BB962C8B-B14F-4D97-AF65-F5344CB8AC3E}">
        <p14:creationId xmlns:p14="http://schemas.microsoft.com/office/powerpoint/2010/main" val="316069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ДОГОВОР АРЕНДЫ</a:t>
            </a:r>
          </a:p>
        </p:txBody>
      </p:sp>
      <p:sp>
        <p:nvSpPr>
          <p:cNvPr id="4" name="Скругленный прямоугольник 14">
            <a:extLst>
              <a:ext uri="{FF2B5EF4-FFF2-40B4-BE49-F238E27FC236}">
                <a16:creationId xmlns:a16="http://schemas.microsoft.com/office/drawing/2014/main" id="{19C44034-C8DF-9D7E-CE15-BD4101D6BBAE}"/>
              </a:ext>
            </a:extLst>
          </p:cNvPr>
          <p:cNvSpPr/>
          <p:nvPr/>
        </p:nvSpPr>
        <p:spPr>
          <a:xfrm>
            <a:off x="271274" y="953590"/>
            <a:ext cx="9538931" cy="535576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Все условия договора аренды отражаются в документе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Заключение договора аренды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7BEA6-5494-EC38-7FC5-C7ACB253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9" y="1681200"/>
            <a:ext cx="11876400" cy="439024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309467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ДОГОВОР АРЕНДЫ</a:t>
            </a:r>
          </a:p>
        </p:txBody>
      </p:sp>
      <p:sp>
        <p:nvSpPr>
          <p:cNvPr id="4" name="Скругленный прямоугольник 14">
            <a:extLst>
              <a:ext uri="{FF2B5EF4-FFF2-40B4-BE49-F238E27FC236}">
                <a16:creationId xmlns:a16="http://schemas.microsoft.com/office/drawing/2014/main" id="{19C44034-C8DF-9D7E-CE15-BD4101D6BBAE}"/>
              </a:ext>
            </a:extLst>
          </p:cNvPr>
          <p:cNvSpPr/>
          <p:nvPr/>
        </p:nvSpPr>
        <p:spPr>
          <a:xfrm>
            <a:off x="271274" y="953590"/>
            <a:ext cx="9538931" cy="535576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Все условия договора аренды отражаются в документе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Заключение договора аренды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A6ACE-8E65-16EE-3B0B-57346FA53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81201"/>
            <a:ext cx="11876400" cy="441953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264278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ДОГОВОР АРЕНДЫ</a:t>
            </a:r>
          </a:p>
        </p:txBody>
      </p:sp>
      <p:sp>
        <p:nvSpPr>
          <p:cNvPr id="4" name="Скругленный прямоугольник 14">
            <a:extLst>
              <a:ext uri="{FF2B5EF4-FFF2-40B4-BE49-F238E27FC236}">
                <a16:creationId xmlns:a16="http://schemas.microsoft.com/office/drawing/2014/main" id="{19C44034-C8DF-9D7E-CE15-BD4101D6BBAE}"/>
              </a:ext>
            </a:extLst>
          </p:cNvPr>
          <p:cNvSpPr/>
          <p:nvPr/>
        </p:nvSpPr>
        <p:spPr>
          <a:xfrm>
            <a:off x="271274" y="953590"/>
            <a:ext cx="9538931" cy="535576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Все условия договора аренды отражаются в документе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Заключение договора аренды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19C05B-097C-636C-BB67-2FC53F7A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4" y="1681201"/>
            <a:ext cx="11424337" cy="5129983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41019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ВЗАИМОСВЯЗЬ ОБЪЕКТОВ НЕДВИЖИМОСТИ И ОС</a:t>
            </a:r>
          </a:p>
        </p:txBody>
      </p:sp>
      <p:sp>
        <p:nvSpPr>
          <p:cNvPr id="4" name="Скругленный прямоугольник 14">
            <a:extLst>
              <a:ext uri="{FF2B5EF4-FFF2-40B4-BE49-F238E27FC236}">
                <a16:creationId xmlns:a16="http://schemas.microsoft.com/office/drawing/2014/main" id="{19C44034-C8DF-9D7E-CE15-BD4101D6BBAE}"/>
              </a:ext>
            </a:extLst>
          </p:cNvPr>
          <p:cNvSpPr/>
          <p:nvPr/>
        </p:nvSpPr>
        <p:spPr>
          <a:xfrm>
            <a:off x="271274" y="953590"/>
            <a:ext cx="9538931" cy="535576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карточке объекта недвижимости указывается соответствующее основное средство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9FC1E0-9661-9706-50FE-42CCDAD5A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4" y="1681200"/>
            <a:ext cx="5519882" cy="463867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299606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ПЕРЕДАЧА ОБЪЕКТОВ В ФИНАНСОВУЮ АРЕНДУ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71274" y="953590"/>
            <a:ext cx="9538931" cy="535576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передачи объектов в финансовую аренду используется документ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Передача ОС в аренду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81A14-BE6C-5202-088A-EA02E8AE0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4" y="1681200"/>
            <a:ext cx="9105900" cy="376237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13368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ПЕРЕДАЧА ОБЪЕКТОВ В ФИНАНСОВУЮ АРЕНДУ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71275" y="953590"/>
            <a:ext cx="9540000" cy="536400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График платежей заполняется автоматически по информации из договора аренды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28D81-489D-3750-AD77-1248FD4DF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81200"/>
            <a:ext cx="9020175" cy="498157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2116728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ПЕРЕДАЧА ОБЪЕКТОВ В ФИНАНСОВУЮ АРЕНДУ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71275" y="883918"/>
            <a:ext cx="9540000" cy="522094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На основе справедливой стоимости, затрат по договору и графика платежей происходит автоматическое вычисление ставки дисконтирования и формирование графика начисления процентов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C5D8BF-10DA-C4E4-7B51-C12B8BDE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5" y="1501728"/>
            <a:ext cx="9001125" cy="532447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395366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ФСБУ 25/2018 «БУХГАЛТЕРСКИЙ УЧЕТ АРЕНДЫ»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2723F-3315-CD47-96D1-9285EC748BC4}"/>
              </a:ext>
            </a:extLst>
          </p:cNvPr>
          <p:cNvSpPr txBox="1"/>
          <p:nvPr/>
        </p:nvSpPr>
        <p:spPr>
          <a:xfrm>
            <a:off x="326664" y="1041734"/>
            <a:ext cx="8299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Начиная с 2022 г. обязательно применение ФСБУ 25/2018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26664" y="1695379"/>
            <a:ext cx="7949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ФСБУ 25/2018 разработан на основе МСФО (IFRS) 16 «Аренда»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26664" y="2190427"/>
            <a:ext cx="7949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ФСБУ касается коммерческих организаций, которые заключают договоры о предоставлении/получении имущества во временное пользование за плату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26664" y="3239473"/>
            <a:ext cx="7949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Организации госсектора стандарт не применяют: для них еще в 2016 году разработан СГС «Аренда»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26664" y="4011520"/>
            <a:ext cx="7949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Арендатор при переходе на ФСБУ 25/2018 ведет учёт аренды всегда одинаково, не разделяя её на операционную и финансовую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26664" y="4783566"/>
            <a:ext cx="8374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Арендодатель должен разделять аренду на операционную (ведется по старым правилам) и финансовую (ведется по новым правилам)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07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ПЕРЕДАЧА ОБЪЕКТОВ В ФИНАНСОВУЮ АРЕНДУ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71275" y="954000"/>
            <a:ext cx="9540000" cy="536400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Расчет ставки дисконтирования аналогичен расчету по функции ЧИСТВНДОХ в </a:t>
            </a:r>
            <a:r>
              <a:rPr lang="en-US" sz="1400" dirty="0">
                <a:solidFill>
                  <a:srgbClr val="785793"/>
                </a:solidFill>
                <a:latin typeface="Helvetica" pitchFamily="2" charset="0"/>
              </a:rPr>
              <a:t>Excel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6B68AD-5D89-897D-D7A9-CDB54D4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5" y="1681200"/>
            <a:ext cx="7840938" cy="5047783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4106657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ПЕРЕДАЧА ОБЪЕКТОВ В ФИНАНСОВУЮ АРЕНДУ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71275" y="953590"/>
            <a:ext cx="9540000" cy="536400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Счет учета инвестиций в аренду и счет учета разности справедливой и остаточной стоимости по умолчанию заполняются значениями, указанными в настройках параметров по недвижимости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EBF5E8-2F81-3ADB-5B19-B2D47BC2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5" y="1681200"/>
            <a:ext cx="8829675" cy="404812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133711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ПЕРЕДАЧА ОБЪЕКТОВ В ФИНАНСОВУЮ АРЕНДУ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147457" y="999234"/>
            <a:ext cx="2984025" cy="849952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По НУ документ формирует обычные проводки по передаче ОС в аренду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AFAE13-C837-CA00-D56A-7ED4684D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38" y="999234"/>
            <a:ext cx="8842411" cy="5488953"/>
          </a:xfrm>
          <a:prstGeom prst="rect">
            <a:avLst/>
          </a:prstGeom>
          <a:ln>
            <a:solidFill>
              <a:srgbClr val="6B4D83"/>
            </a:solidFill>
          </a:ln>
        </p:spPr>
      </p:pic>
      <p:sp>
        <p:nvSpPr>
          <p:cNvPr id="16" name="Скругленный прямоугольник 14">
            <a:extLst>
              <a:ext uri="{FF2B5EF4-FFF2-40B4-BE49-F238E27FC236}">
                <a16:creationId xmlns:a16="http://schemas.microsoft.com/office/drawing/2014/main" id="{FC9688D2-FC63-8799-A161-32AF6BC3596E}"/>
              </a:ext>
            </a:extLst>
          </p:cNvPr>
          <p:cNvSpPr/>
          <p:nvPr/>
        </p:nvSpPr>
        <p:spPr>
          <a:xfrm>
            <a:off x="147457" y="2121474"/>
            <a:ext cx="2984025" cy="1246252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По БУ выполняется списание амортизации и ОС на счет выбытия, после чего остаток на счете выбытия списывается на счет учета инвестиций в аренду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sp>
        <p:nvSpPr>
          <p:cNvPr id="17" name="Скругленный прямоугольник 14">
            <a:extLst>
              <a:ext uri="{FF2B5EF4-FFF2-40B4-BE49-F238E27FC236}">
                <a16:creationId xmlns:a16="http://schemas.microsoft.com/office/drawing/2014/main" id="{0A3480F6-C66D-5E23-BCD4-37870536D703}"/>
              </a:ext>
            </a:extLst>
          </p:cNvPr>
          <p:cNvSpPr/>
          <p:nvPr/>
        </p:nvSpPr>
        <p:spPr>
          <a:xfrm>
            <a:off x="147457" y="3640013"/>
            <a:ext cx="2984025" cy="1129947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Выполняется корректировка остатка на счете инвестиций до величины справедливой стоимости объекта.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5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ПЕРЕХОД  НА ФСБУ 25 ДЛЯ ДЕЙСТВУЮЩИХ ДОГОВОРОВ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709B9-C23E-6317-EE24-634601E1A016}"/>
              </a:ext>
            </a:extLst>
          </p:cNvPr>
          <p:cNvSpPr txBox="1"/>
          <p:nvPr/>
        </p:nvSpPr>
        <p:spPr>
          <a:xfrm>
            <a:off x="360001" y="913392"/>
            <a:ext cx="111091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Для перехода на учет по ФСБУ 25</a:t>
            </a:r>
            <a:r>
              <a:rPr lang="en-US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для действующих договоров аренды: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D9794-6CEA-302E-9EFA-FDEBED8E7D32}"/>
              </a:ext>
            </a:extLst>
          </p:cNvPr>
          <p:cNvSpPr txBox="1"/>
          <p:nvPr/>
        </p:nvSpPr>
        <p:spPr>
          <a:xfrm>
            <a:off x="360001" y="1428201"/>
            <a:ext cx="10149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отразить условия договора с помощью документа </a:t>
            </a:r>
            <a:r>
              <a:rPr lang="ru-RU" b="1" dirty="0">
                <a:solidFill>
                  <a:srgbClr val="000066"/>
                </a:solidFill>
                <a:latin typeface="Helvetica" pitchFamily="2" charset="0"/>
              </a:rPr>
              <a:t>Заключение договора аренды</a:t>
            </a:r>
            <a:endParaRPr lang="ru-RU" sz="1800" b="1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F9C6A-8F03-E3B5-8635-EA928B6B4417}"/>
              </a:ext>
            </a:extLst>
          </p:cNvPr>
          <p:cNvSpPr txBox="1"/>
          <p:nvPr/>
        </p:nvSpPr>
        <p:spPr>
          <a:xfrm>
            <a:off x="360001" y="1891014"/>
            <a:ext cx="10659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если соответствующие ОС по БУ ранее уже были переданы в аренду, то вернуть их из аренды датой, предшествующей дате перехода на ФСБУ 25, с помощью типового документа </a:t>
            </a:r>
            <a:r>
              <a:rPr lang="ru-RU" sz="1800" b="1" dirty="0">
                <a:solidFill>
                  <a:srgbClr val="000066"/>
                </a:solidFill>
                <a:latin typeface="Helvetica" pitchFamily="2" charset="0"/>
              </a:rPr>
              <a:t>Возврат ОС от арендатора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85E19-DA1B-09B8-C90A-49E1DC8C38AF}"/>
              </a:ext>
            </a:extLst>
          </p:cNvPr>
          <p:cNvSpPr txBox="1"/>
          <p:nvPr/>
        </p:nvSpPr>
        <p:spPr>
          <a:xfrm>
            <a:off x="360001" y="2907825"/>
            <a:ext cx="10659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установить в договоре контрагента признак финансовой аренды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D93A3-6B99-1D90-33ED-87F0DD71B928}"/>
              </a:ext>
            </a:extLst>
          </p:cNvPr>
          <p:cNvSpPr txBox="1"/>
          <p:nvPr/>
        </p:nvSpPr>
        <p:spPr>
          <a:xfrm>
            <a:off x="360001" y="3370638"/>
            <a:ext cx="10659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создать документ </a:t>
            </a:r>
            <a:r>
              <a:rPr lang="ru-RU" b="1" dirty="0">
                <a:solidFill>
                  <a:srgbClr val="000066"/>
                </a:solidFill>
                <a:latin typeface="Helvetica" pitchFamily="2" charset="0"/>
              </a:rPr>
              <a:t>Передача ОС в аренду</a:t>
            </a: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, указать справедливую стоимость ОС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58582-6DFE-4372-3098-D79FFE43C118}"/>
              </a:ext>
            </a:extLst>
          </p:cNvPr>
          <p:cNvSpPr txBox="1"/>
          <p:nvPr/>
        </p:nvSpPr>
        <p:spPr>
          <a:xfrm>
            <a:off x="360001" y="3833451"/>
            <a:ext cx="9123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заполнить график платежей, при этом будут учитываться только платежи с датами не ранее даты перехода на ФСБУ 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EEA4D-87FF-BAB9-DC29-2F7A0C1ED210}"/>
              </a:ext>
            </a:extLst>
          </p:cNvPr>
          <p:cNvSpPr txBox="1"/>
          <p:nvPr/>
        </p:nvSpPr>
        <p:spPr>
          <a:xfrm>
            <a:off x="360001" y="4573263"/>
            <a:ext cx="9123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заполнить график начислени</a:t>
            </a: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я процентов, провести документ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3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НАЧИСЛЕНИЕ ПРОЦЕНТОВ ПО ИНВЕСТИЦИИ В АРЕНДУ 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9540000" cy="530085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увеличения чистой стоимости инвестиций в аренду на величину начисленных процентов добавлен новый документ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Начисление процентов по финансовой аренде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2B920F-958F-622E-1701-FE40499B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9" y="1690202"/>
            <a:ext cx="7820025" cy="486727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217981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НАЧИСЛЕНИЕ ПРОЦЕНТОВ ПО ИНВЕСТИЦИИ В АРЕНДУ 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9540000" cy="530085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Документ выполняет начисление процентов за месяц по всем договорам финансовой аренды в соответствии с рассчитанными графиками начисления процентов 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544B3-6FB0-E313-234C-C9AE8C43A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99" y="1720685"/>
            <a:ext cx="9476190" cy="4133333"/>
          </a:xfrm>
          <a:prstGeom prst="rect">
            <a:avLst/>
          </a:prstGeom>
          <a:noFill/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1498894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НАЧИСЛЕНИЕ ПРОЦЕНТОВ ПО ИНВЕСТИЦИИ В АРЕНДУ 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9808664" cy="455967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При проведении документ формирует проводки по дебету счета учета инвестиций и кредиту счета учета доходов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611F7-B171-B784-3235-0AC990BD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9" y="1595963"/>
            <a:ext cx="8472351" cy="4889120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3370256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РЕАЛИЗАЦИЯ УСЛУГ ПО АРЕНДЕ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800" y="954822"/>
            <a:ext cx="9540000" cy="529200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Уменьшение чистой стоимости инвестиции в аренду на величину арендных платежей выполняется с помощью документа реализации услуг по аренде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3A89AC-47D3-3FF2-3BE0-8EFFD1DAF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" y="1606954"/>
            <a:ext cx="9009723" cy="5233628"/>
          </a:xfrm>
          <a:prstGeom prst="rect">
            <a:avLst/>
          </a:prstGeom>
          <a:ln>
            <a:solidFill>
              <a:srgbClr val="6B4D83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51FCB1-6F6B-25CF-5F0B-3AA345BFB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46" y="2057992"/>
            <a:ext cx="4857750" cy="2762250"/>
          </a:xfrm>
          <a:prstGeom prst="rect">
            <a:avLst/>
          </a:prstGeom>
          <a:ln>
            <a:solidFill>
              <a:srgbClr val="6B4D83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2E6497-927C-3247-7CAA-C4058DCE9545}"/>
              </a:ext>
            </a:extLst>
          </p:cNvPr>
          <p:cNvSpPr/>
          <p:nvPr/>
        </p:nvSpPr>
        <p:spPr>
          <a:xfrm>
            <a:off x="2703870" y="4372430"/>
            <a:ext cx="1160207" cy="1782564"/>
          </a:xfrm>
          <a:prstGeom prst="rect">
            <a:avLst/>
          </a:prstGeom>
          <a:noFill/>
          <a:ln w="22225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2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РЕАЛИЗАЦИЯ УСЛУГ ПО АРЕНДЕ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184422" y="912402"/>
            <a:ext cx="3542847" cy="1142821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На скриншоте для услуг аренды на       6 000 000 р. и 180 000 р. установлен признак учета по ФСБУ 25, а для услуги на 300 000 р. не установлен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8DA39D-2FB8-B686-C222-5E9B40B1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10" y="912402"/>
            <a:ext cx="6172636" cy="5907022"/>
          </a:xfrm>
          <a:prstGeom prst="rect">
            <a:avLst/>
          </a:prstGeom>
          <a:ln>
            <a:solidFill>
              <a:srgbClr val="6B4D83"/>
            </a:solidFill>
          </a:ln>
        </p:spPr>
      </p:pic>
      <p:sp>
        <p:nvSpPr>
          <p:cNvPr id="4" name="Скругленный прямоугольник 12">
            <a:extLst>
              <a:ext uri="{FF2B5EF4-FFF2-40B4-BE49-F238E27FC236}">
                <a16:creationId xmlns:a16="http://schemas.microsoft.com/office/drawing/2014/main" id="{CCE557A9-5920-E893-3F62-A3CC6A1340A3}"/>
              </a:ext>
            </a:extLst>
          </p:cNvPr>
          <p:cNvSpPr/>
          <p:nvPr/>
        </p:nvSpPr>
        <p:spPr>
          <a:xfrm>
            <a:off x="184422" y="2211206"/>
            <a:ext cx="3542847" cy="942160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Проводка по выручке для услуг с признаком учета по ФСБУ 25/2018 формируется только по НУ</a:t>
            </a:r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id="{4BE07DEE-56FC-4952-2D16-93652F233E41}"/>
              </a:ext>
            </a:extLst>
          </p:cNvPr>
          <p:cNvSpPr/>
          <p:nvPr/>
        </p:nvSpPr>
        <p:spPr>
          <a:xfrm>
            <a:off x="184422" y="3309349"/>
            <a:ext cx="3542847" cy="942160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По БУ формируется проводка по дебету счета расчетов и кредиту счета учета инвестиций в аренду</a:t>
            </a:r>
          </a:p>
        </p:txBody>
      </p:sp>
      <p:sp>
        <p:nvSpPr>
          <p:cNvPr id="6" name="Скругленный прямоугольник 12">
            <a:extLst>
              <a:ext uri="{FF2B5EF4-FFF2-40B4-BE49-F238E27FC236}">
                <a16:creationId xmlns:a16="http://schemas.microsoft.com/office/drawing/2014/main" id="{CD4C3047-7A60-24A1-A271-C1F6D7ECB2F9}"/>
              </a:ext>
            </a:extLst>
          </p:cNvPr>
          <p:cNvSpPr/>
          <p:nvPr/>
        </p:nvSpPr>
        <p:spPr>
          <a:xfrm>
            <a:off x="184422" y="4407492"/>
            <a:ext cx="3542847" cy="942161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По НДС вместо обычной проводки формируется проводка по дебету счета расчетов и кредиту счета НДС</a:t>
            </a:r>
          </a:p>
        </p:txBody>
      </p:sp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id="{1E385473-9F2D-3960-435E-397F44DFE796}"/>
              </a:ext>
            </a:extLst>
          </p:cNvPr>
          <p:cNvSpPr/>
          <p:nvPr/>
        </p:nvSpPr>
        <p:spPr>
          <a:xfrm>
            <a:off x="184422" y="5505637"/>
            <a:ext cx="3542847" cy="942161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Реализованная схема проводок позволяет вести оперативные (ежемесячные) расчеты по аренде в прежнем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904485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УЧЕТ ИЗМЕНЕНИЯ УСЛОВИЙ ДОГОВОРА АРЕНДЫ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70000" y="954822"/>
            <a:ext cx="9540000" cy="536400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Изменения в условиях договора аренды регистрируются документами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Дополнительное соглашение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55EF66-DBDD-29C2-4C37-5D7F4B69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81200"/>
            <a:ext cx="10848975" cy="477202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76920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ФСБУ 25/2018 СО СТОРОНЫ АРЕНДАТОРА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2723F-3315-CD47-96D1-9285EC748BC4}"/>
              </a:ext>
            </a:extLst>
          </p:cNvPr>
          <p:cNvSpPr txBox="1"/>
          <p:nvPr/>
        </p:nvSpPr>
        <p:spPr>
          <a:xfrm>
            <a:off x="360001" y="1054797"/>
            <a:ext cx="109263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Учет аренды по ФСБУ 25 на стороне арендатора в продуктах фирмы «1С»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EE709B56-3BBC-A340-BBC1-E4DD07DD4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53558"/>
              </p:ext>
            </p:extLst>
          </p:nvPr>
        </p:nvGraphicFramePr>
        <p:xfrm>
          <a:off x="320815" y="1944799"/>
          <a:ext cx="10626050" cy="274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208">
                  <a:extLst>
                    <a:ext uri="{9D8B030D-6E8A-4147-A177-3AD203B41FA5}">
                      <a16:colId xmlns:a16="http://schemas.microsoft.com/office/drawing/2014/main" val="1247350801"/>
                    </a:ext>
                  </a:extLst>
                </a:gridCol>
                <a:gridCol w="1651420">
                  <a:extLst>
                    <a:ext uri="{9D8B030D-6E8A-4147-A177-3AD203B41FA5}">
                      <a16:colId xmlns:a16="http://schemas.microsoft.com/office/drawing/2014/main" val="670600915"/>
                    </a:ext>
                  </a:extLst>
                </a:gridCol>
                <a:gridCol w="2191744">
                  <a:extLst>
                    <a:ext uri="{9D8B030D-6E8A-4147-A177-3AD203B41FA5}">
                      <a16:colId xmlns:a16="http://schemas.microsoft.com/office/drawing/2014/main" val="1863614887"/>
                    </a:ext>
                  </a:extLst>
                </a:gridCol>
                <a:gridCol w="3981678">
                  <a:extLst>
                    <a:ext uri="{9D8B030D-6E8A-4147-A177-3AD203B41FA5}">
                      <a16:colId xmlns:a16="http://schemas.microsoft.com/office/drawing/2014/main" val="3927723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Функция </a:t>
                      </a:r>
                      <a:r>
                        <a:rPr lang="en-US" sz="2000" b="1" kern="1200" dirty="0">
                          <a:solidFill>
                            <a:srgbClr val="00006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\</a:t>
                      </a: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Продукт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0066"/>
                          </a:solidFill>
                          <a:latin typeface="Helvetica" pitchFamily="2" charset="0"/>
                        </a:rPr>
                        <a:t>Бухгалтерия</a:t>
                      </a:r>
                      <a:endParaRPr lang="ru-RU" sz="2000" b="0" kern="1200" dirty="0">
                        <a:solidFill>
                          <a:srgbClr val="6B4D83"/>
                        </a:solidFill>
                        <a:latin typeface="Helvetica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0066"/>
                          </a:solidFill>
                          <a:latin typeface="Helvetica" pitchFamily="2" charset="0"/>
                        </a:rPr>
                        <a:t>Бухгалтерия КОРП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0066"/>
                          </a:solidFill>
                          <a:latin typeface="Helvetica" pitchFamily="2" charset="0"/>
                        </a:rPr>
                        <a:t>Управление недвижимостью и арендой КОРП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74454"/>
                  </a:ext>
                </a:extLst>
              </a:tr>
              <a:tr h="635913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rgbClr val="00006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Учет прав</a:t>
                      </a:r>
                      <a:r>
                        <a:rPr lang="ru-RU" sz="2000" b="0" kern="1200" baseline="0" dirty="0">
                          <a:solidFill>
                            <a:srgbClr val="00006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пользования активом</a:t>
                      </a:r>
                      <a:endParaRPr lang="ru-RU" sz="2000" b="0" kern="1200" dirty="0">
                        <a:solidFill>
                          <a:srgbClr val="000066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22114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rgbClr val="00006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Дисконтирование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32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rgbClr val="00006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Автоматическое заполнение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71134"/>
                  </a:ext>
                </a:extLst>
              </a:tr>
            </a:tbl>
          </a:graphicData>
        </a:graphic>
      </p:graphicFrame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BB6E8E0A-7D8D-AC4B-BD98-755D8F7B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6126" y="2701213"/>
            <a:ext cx="457200" cy="457200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D016A7A9-E29D-7B4A-8D30-8CE816E1C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5549" y="3382015"/>
            <a:ext cx="457200" cy="457200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8239E415-3EBF-BC48-9CC7-F2110491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5549" y="2701213"/>
            <a:ext cx="457200" cy="457200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4C94C2C1-0103-1047-AF3E-D4BA81AD6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1886" y="2701213"/>
            <a:ext cx="457200" cy="457200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3A100B44-75D5-434E-B1DC-EBA90F595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1886" y="3382015"/>
            <a:ext cx="457200" cy="457200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412EAC58-B5EF-854C-B0FF-871366B5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1886" y="405177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77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УЧЕТ ИЗМЕНЕНИЯ УСЛОВИЙ ДОГОВОРА АРЕНДЫ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9540000" cy="594524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отражения изменения условий договора в учете по ФСБУ 25 добавлен новый документ                                          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Изменение условий финансовой аренды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57EAC-02B2-BD04-C0F7-4ECA4D9C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9" y="1771882"/>
            <a:ext cx="7648575" cy="4552950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376772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УЧЕТ ИЗМЕНЕНИЯ УСЛОВИЙ ДОГОВОРА АРЕНДЫ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9540000" cy="594524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Документ корректирует график начисления процентов на основе измененного графика платежей.                                     Позволяет актуализировать справедливую стоимость объекта.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A39C56-5815-89DF-D0D9-D238312F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9" y="1768137"/>
            <a:ext cx="9629775" cy="397192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592099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ВОЗВРАТ ОБЪЕКТОВ ИЗ АРЕНДЫ 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9540000" cy="536400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Для возврата объектов из аренды используется документ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Возврат ОС от арендатора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D12FB2-617B-26BD-17EF-2017950E3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9" y="1738104"/>
            <a:ext cx="9067800" cy="3675380"/>
          </a:xfrm>
          <a:prstGeom prst="rect">
            <a:avLst/>
          </a:prstGeom>
          <a:noFill/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2128631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БУХГАЛТЕРСКИЙ БАЛАНС 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9540000" cy="594000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Инвестиции в аренду в бухгалтерском балансе отражаются в строке </a:t>
            </a:r>
          </a:p>
          <a:p>
            <a:pPr algn="ctr"/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Доходные вложения в материальные ценности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EE1266-AADD-D516-A13D-129D2C71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9" y="1681318"/>
            <a:ext cx="7288375" cy="5084258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3598365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БУХГАЛТЕРСКИЙ БАЛАНС 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9540000" cy="594000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Инвестиции в аренду в бухгалтерском балансе отражаются в строке </a:t>
            </a:r>
          </a:p>
          <a:p>
            <a:pPr algn="ctr"/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Доходные вложения в материальные ценности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A05BD-40DD-064D-1E74-D47A21F4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9" y="1905000"/>
            <a:ext cx="11182350" cy="1828800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3283593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НАЛОГ НА ИМУЩЕСТВО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10986052" cy="594000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Если для объектов, переданных в финансовую аренду, необходимо начислять налог на имущество с учетом остатков инвестиций в аренду, то в форме настроек параметров управления недвижимостью необходимо установить соответствующий флаг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97898B-1CD8-1856-A896-E5B5D723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9" y="1773953"/>
            <a:ext cx="7981950" cy="254317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3439690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НАЛОГ НА ИМУЩЕСТВО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10986052" cy="594000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Если для объектов, переданных в финансовую аренду, необходимо начислять налог на имущество с учетом остатков инвестиций в аренду, то в форме настроек параметров управления недвижимостью необходимо установить соответствующий флаг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E3E6C-4C58-2D59-D435-741DDB243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9" y="1774800"/>
            <a:ext cx="11577267" cy="4454032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4012816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41661" y="-4942286"/>
            <a:ext cx="501582" cy="109872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ИЗМЕНЕНИЯ В УЧЕТЕ ПО ПБУ 18</a:t>
            </a:r>
            <a:endParaRPr lang="ru-RU" altLang="ru-RU" sz="22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9" y="2064333"/>
            <a:ext cx="7645908" cy="3347847"/>
          </a:xfrm>
          <a:prstGeom prst="rect">
            <a:avLst/>
          </a:prstGeom>
          <a:noFill/>
          <a:ln w="9525">
            <a:solidFill>
              <a:srgbClr val="6B4D8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8541567" cy="873978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Внесены изменения в алгоритм регламентной операции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Расчет отложенного налога по ПБУ 18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 в части расчета балансовой стоимости актива: по НУ, как и ранее, вычисляется остаточная стоимость ОС, а по БУ вычисляется остаток на счете инвестиций в аренду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68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41661" y="-4942286"/>
            <a:ext cx="501582" cy="109872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ИЗМЕНЕНИЯ В УЧЕТЕ ПО ПБУ 18</a:t>
            </a: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02</a:t>
            </a:r>
            <a:endParaRPr lang="ru-RU" altLang="ru-RU" sz="22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62799" y="954822"/>
            <a:ext cx="8541567" cy="873978"/>
          </a:xfrm>
          <a:prstGeom prst="roundRect">
            <a:avLst>
              <a:gd name="adj" fmla="val 4601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Внесены изменения в алгоритм регламентной операции </a:t>
            </a:r>
            <a:r>
              <a:rPr lang="ru-RU" sz="1400" b="1" dirty="0">
                <a:solidFill>
                  <a:srgbClr val="785793"/>
                </a:solidFill>
                <a:latin typeface="Helvetica" pitchFamily="2" charset="0"/>
              </a:rPr>
              <a:t>Расчет отложенного налога по ПБУ 18</a:t>
            </a:r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 в части расчета балансовой стоимости актива: по НУ, как и ранее, вычисляется остаточная стоимость ОС, а по БУ вычисляется остаток на счете инвестиций в аренду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E1CF52-CCA6-4950-51AC-95F9CE75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9" y="2062800"/>
            <a:ext cx="11815990" cy="2859217"/>
          </a:xfrm>
          <a:prstGeom prst="rect">
            <a:avLst/>
          </a:prstGeom>
          <a:solidFill>
            <a:schemeClr val="bg1"/>
          </a:solidFill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1297889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B49AD698-1A98-05E5-A82F-D928B4CE95E0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ПЕРЕХОД НА НОВУЮ ПРОГРАММУ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12BD8-E605-CD1C-FF00-4ABF33E9F2D3}"/>
              </a:ext>
            </a:extLst>
          </p:cNvPr>
          <p:cNvSpPr txBox="1"/>
          <p:nvPr/>
        </p:nvSpPr>
        <p:spPr>
          <a:xfrm>
            <a:off x="326664" y="1041734"/>
            <a:ext cx="101866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Предусмотрен переход на программу «1С:Управление недвижимостью и арендой КОРП» с конфигураций: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8E403-9608-0887-E4EA-5AD262526D74}"/>
              </a:ext>
            </a:extLst>
          </p:cNvPr>
          <p:cNvSpPr txBox="1"/>
          <p:nvPr/>
        </p:nvSpPr>
        <p:spPr>
          <a:xfrm>
            <a:off x="326664" y="2023855"/>
            <a:ext cx="7949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1С:Бухгалтерия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9BE35-A037-BCE5-BE9B-14CA08D93355}"/>
              </a:ext>
            </a:extLst>
          </p:cNvPr>
          <p:cNvSpPr txBox="1"/>
          <p:nvPr/>
        </p:nvSpPr>
        <p:spPr>
          <a:xfrm>
            <a:off x="326664" y="2532245"/>
            <a:ext cx="7949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1С:Бухгалтерия КОРП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28BFE-3220-F142-9325-332AF2AAD2E1}"/>
              </a:ext>
            </a:extLst>
          </p:cNvPr>
          <p:cNvSpPr txBox="1"/>
          <p:nvPr/>
        </p:nvSpPr>
        <p:spPr>
          <a:xfrm>
            <a:off x="326664" y="3040635"/>
            <a:ext cx="7949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1С:Аренда и управление недвижимостью для 1С:Бухгалтерия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95945-2CB0-6C46-8D5F-986AA31DDDBA}"/>
              </a:ext>
            </a:extLst>
          </p:cNvPr>
          <p:cNvSpPr txBox="1"/>
          <p:nvPr/>
        </p:nvSpPr>
        <p:spPr>
          <a:xfrm>
            <a:off x="399691" y="3579959"/>
            <a:ext cx="70220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с сохранением всех накопленных данных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28C75A-0B85-DE92-854A-E5DE4A6DF112}"/>
              </a:ext>
            </a:extLst>
          </p:cNvPr>
          <p:cNvSpPr txBox="1"/>
          <p:nvPr/>
        </p:nvSpPr>
        <p:spPr>
          <a:xfrm>
            <a:off x="326664" y="4489502"/>
            <a:ext cx="9285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Обновления «1С:Управление недвижимостью и арендой КОРП» включают обновления «1С:Бухгалтерии КОРП»</a:t>
            </a:r>
          </a:p>
        </p:txBody>
      </p:sp>
    </p:spTree>
    <p:extLst>
      <p:ext uri="{BB962C8B-B14F-4D97-AF65-F5344CB8AC3E}">
        <p14:creationId xmlns:p14="http://schemas.microsoft.com/office/powerpoint/2010/main" val="182852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ФСБУ 25/2018 СО СТОРОНЫ АРЕНДОДАТЕЛЯ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2723F-3315-CD47-96D1-9285EC748BC4}"/>
              </a:ext>
            </a:extLst>
          </p:cNvPr>
          <p:cNvSpPr txBox="1"/>
          <p:nvPr/>
        </p:nvSpPr>
        <p:spPr>
          <a:xfrm>
            <a:off x="360001" y="1054797"/>
            <a:ext cx="101164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Что меняется для арендодателя: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60001" y="1643127"/>
            <a:ext cx="10149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арендодатель должен разделять аренду на финансовую и операционную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60001" y="2122699"/>
            <a:ext cx="10659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в случае финансовой аренды арендодатель признает в качестве актива инвестицию в аренду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60001" y="5702983"/>
            <a:ext cx="8091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для операционной аренды сохраняются прежние правила учёта периодических поступлений.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60001" y="2602271"/>
            <a:ext cx="10659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инвестиция в аренду оценивается в размере ее чистой стоимости, которая определяется путем дисконтирования ее валовой стоимости до суммы справедливой стоимости предмета аренды и понесенных арендодателем затрат в связи с договором аренды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60001" y="3635841"/>
            <a:ext cx="9179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чистая стоимость инвестиции в аренду увеличивается на величину начисляемых процентов и уменьшается на величину фактически полученных арендных платежей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2FFC3-FA8D-CD0D-DFAD-8F18B319D0A6}"/>
              </a:ext>
            </a:extLst>
          </p:cNvPr>
          <p:cNvSpPr txBox="1"/>
          <p:nvPr/>
        </p:nvSpPr>
        <p:spPr>
          <a:xfrm>
            <a:off x="360001" y="4669411"/>
            <a:ext cx="9058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при возврате предмета финансовой аренды арендодателю такой предмет принимается к учету в качестве актива с одновременным списанием оставшейся чистой стоимости инвестиции в аренду.</a:t>
            </a:r>
          </a:p>
        </p:txBody>
      </p:sp>
    </p:spTree>
    <p:extLst>
      <p:ext uri="{BB962C8B-B14F-4D97-AF65-F5344CB8AC3E}">
        <p14:creationId xmlns:p14="http://schemas.microsoft.com/office/powerpoint/2010/main" val="982259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B49AD698-1A98-05E5-A82F-D928B4CE95E0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ПЕРЕХОД НА НОВУЮ ПРОГРАММУ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12BD8-E605-CD1C-FF00-4ABF33E9F2D3}"/>
              </a:ext>
            </a:extLst>
          </p:cNvPr>
          <p:cNvSpPr txBox="1"/>
          <p:nvPr/>
        </p:nvSpPr>
        <p:spPr>
          <a:xfrm>
            <a:off x="326664" y="1041734"/>
            <a:ext cx="8781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Предусмотрена интеграция «1С:Управление недвижимостью и арендой КОРП» с конфигурациями: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8E403-9608-0887-E4EA-5AD262526D74}"/>
              </a:ext>
            </a:extLst>
          </p:cNvPr>
          <p:cNvSpPr txBox="1"/>
          <p:nvPr/>
        </p:nvSpPr>
        <p:spPr>
          <a:xfrm>
            <a:off x="326664" y="2023855"/>
            <a:ext cx="7949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800" dirty="0">
                <a:solidFill>
                  <a:srgbClr val="000066"/>
                </a:solidFill>
                <a:latin typeface="Helvetica" pitchFamily="2" charset="0"/>
              </a:rPr>
              <a:t>1С:Управление холдингом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9BE35-A037-BCE5-BE9B-14CA08D93355}"/>
              </a:ext>
            </a:extLst>
          </p:cNvPr>
          <p:cNvSpPr txBox="1"/>
          <p:nvPr/>
        </p:nvSpPr>
        <p:spPr>
          <a:xfrm>
            <a:off x="326664" y="2532245"/>
            <a:ext cx="7949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800" dirty="0">
                <a:solidFill>
                  <a:srgbClr val="000066"/>
                </a:solidFill>
                <a:latin typeface="Helvetica" pitchFamily="2" charset="0"/>
              </a:rPr>
              <a:t>1С:Бухгалтерия КОРП МСФО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9370BB-0378-2ED8-AB0C-B3BD280E6109}"/>
              </a:ext>
            </a:extLst>
          </p:cNvPr>
          <p:cNvSpPr txBox="1"/>
          <p:nvPr/>
        </p:nvSpPr>
        <p:spPr>
          <a:xfrm>
            <a:off x="326664" y="3299883"/>
            <a:ext cx="92858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Интеграция и дальнейшие обновления выполняются по инструкции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1164953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B49AD698-1A98-05E5-A82F-D928B4CE95E0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ДЕМОДОСТУП ОТ ЭЛИАС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558C19C-2B11-7FE2-14D3-2A4CAC48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7" y="1070514"/>
            <a:ext cx="805987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1DE65-63DF-1511-FB6F-9C32FCBE4FEF}"/>
              </a:ext>
            </a:extLst>
          </p:cNvPr>
          <p:cNvSpPr txBox="1"/>
          <p:nvPr/>
        </p:nvSpPr>
        <p:spPr>
          <a:xfrm>
            <a:off x="344617" y="5290337"/>
            <a:ext cx="804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Напишите в комментарии к заявке, что вас интересует ФСБУ 25 и </a:t>
            </a:r>
          </a:p>
          <a:p>
            <a:r>
              <a:rPr lang="ru-RU" dirty="0">
                <a:solidFill>
                  <a:srgbClr val="FF0000"/>
                </a:solidFill>
              </a:rPr>
              <a:t>мы предоставим демо-базу с примером из этой презентации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14CDA-CA9C-B45F-92EA-13CF6E359AC0}"/>
              </a:ext>
            </a:extLst>
          </p:cNvPr>
          <p:cNvSpPr txBox="1"/>
          <p:nvPr/>
        </p:nvSpPr>
        <p:spPr>
          <a:xfrm>
            <a:off x="4058330" y="1070514"/>
            <a:ext cx="59185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0066"/>
                </a:solidFill>
                <a:latin typeface="Helvetica" pitchFamily="2" charset="0"/>
              </a:rPr>
              <a:t>Подать заявку на сайте:</a:t>
            </a:r>
          </a:p>
          <a:p>
            <a:r>
              <a:rPr lang="en" sz="2600" dirty="0">
                <a:solidFill>
                  <a:srgbClr val="000066"/>
                </a:solidFill>
                <a:latin typeface="Helvetica" pitchFamily="2" charset="0"/>
                <a:hlinkClick r:id="rId3"/>
              </a:rPr>
              <a:t>https://elias.ru/products/demo.php</a:t>
            </a:r>
            <a:endParaRPr lang="ru-RU" sz="26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96E69-325E-8AEB-7197-49266A744832}"/>
              </a:ext>
            </a:extLst>
          </p:cNvPr>
          <p:cNvSpPr txBox="1"/>
          <p:nvPr/>
        </p:nvSpPr>
        <p:spPr>
          <a:xfrm>
            <a:off x="1795776" y="3132503"/>
            <a:ext cx="591851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0066"/>
                </a:solidFill>
                <a:latin typeface="Helvetica" pitchFamily="2" charset="0"/>
              </a:rPr>
              <a:t>Написать на электронную почту:</a:t>
            </a:r>
          </a:p>
          <a:p>
            <a:r>
              <a:rPr lang="en" sz="2600" dirty="0">
                <a:solidFill>
                  <a:srgbClr val="1363C1"/>
                </a:solidFill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remcorp@elias.ru</a:t>
            </a:r>
            <a:endParaRPr lang="ru-RU" sz="2600" dirty="0">
              <a:solidFill>
                <a:srgbClr val="1363C1"/>
              </a:solidFill>
              <a:latin typeface="Helvetica" pitchFamily="2" charset="0"/>
            </a:endParaRPr>
          </a:p>
          <a:p>
            <a:r>
              <a:rPr lang="en-US" sz="2600" dirty="0">
                <a:solidFill>
                  <a:srgbClr val="1363C1"/>
                </a:solidFill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ru-RU" sz="2600" dirty="0">
                <a:solidFill>
                  <a:srgbClr val="1363C1"/>
                </a:solidFill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@elias.ru</a:t>
            </a:r>
            <a:endParaRPr lang="ru-RU" sz="2600" dirty="0">
              <a:solidFill>
                <a:srgbClr val="1363C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91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4206858-7534-6842-9038-755F67432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56" y="2193359"/>
            <a:ext cx="9461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F9EBEF-C631-EEE5-7067-4AA1004CD1F8}"/>
              </a:ext>
            </a:extLst>
          </p:cNvPr>
          <p:cNvSpPr/>
          <p:nvPr/>
        </p:nvSpPr>
        <p:spPr>
          <a:xfrm>
            <a:off x="503966" y="929854"/>
            <a:ext cx="96738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Будем рады ответить на Ваши вопросы: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9F3E3-35FE-CD38-2BCB-3ADD3B15B02B}"/>
              </a:ext>
            </a:extLst>
          </p:cNvPr>
          <p:cNvSpPr txBox="1"/>
          <p:nvPr/>
        </p:nvSpPr>
        <p:spPr>
          <a:xfrm>
            <a:off x="503966" y="3044543"/>
            <a:ext cx="4080244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Разработчик: «ЭЛИАС ВЦ»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en-US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(495) 255-27-00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127276, Москва,</a:t>
            </a:r>
            <a:endParaRPr lang="en-US" sz="2200" dirty="0">
              <a:solidFill>
                <a:srgbClr val="071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Марфинский проезд, д.4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mail</a:t>
            </a: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@elias.ru</a:t>
            </a:r>
            <a:endParaRPr lang="ru-RU" sz="2200" dirty="0">
              <a:solidFill>
                <a:srgbClr val="071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716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www.elias.ru</a:t>
            </a:r>
            <a:endParaRPr lang="en-US" sz="2200" dirty="0">
              <a:solidFill>
                <a:srgbClr val="071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1A56F68-7FB2-6619-A0E8-FC74702C9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01361"/>
              </p:ext>
            </p:extLst>
          </p:nvPr>
        </p:nvGraphicFramePr>
        <p:xfrm>
          <a:off x="5212262" y="3044543"/>
          <a:ext cx="4245428" cy="2120524"/>
        </p:xfrm>
        <a:graphic>
          <a:graphicData uri="http://schemas.openxmlformats.org/drawingml/2006/table">
            <a:tbl>
              <a:tblPr/>
              <a:tblGrid>
                <a:gridCol w="4245428">
                  <a:extLst>
                    <a:ext uri="{9D8B030D-6E8A-4147-A177-3AD203B41FA5}">
                      <a16:colId xmlns:a16="http://schemas.microsoft.com/office/drawing/2014/main" val="2626420026"/>
                    </a:ext>
                  </a:extLst>
                </a:gridCol>
              </a:tblGrid>
              <a:tr h="297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Правообладатель: «1С»</a:t>
                      </a:r>
                    </a:p>
                  </a:txBody>
                  <a:tcPr marL="54440" marR="54440" marT="27211" marB="272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394742"/>
                  </a:ext>
                </a:extLst>
              </a:tr>
              <a:tr h="1288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тел. +7 (495) 737-92-57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127018, Москва,</a:t>
                      </a:r>
                      <a:endParaRPr lang="en-US" sz="2200" kern="1200" dirty="0">
                        <a:solidFill>
                          <a:srgbClr val="0716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ул.</a:t>
                      </a:r>
                      <a:r>
                        <a:rPr lang="en-US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kern="1200" dirty="0" err="1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Селезневская</a:t>
                      </a: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д.21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solutions@1c.ru</a:t>
                      </a:r>
                      <a:endParaRPr lang="en-US" sz="2200" kern="1200" dirty="0">
                        <a:solidFill>
                          <a:srgbClr val="0716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www.</a:t>
                      </a:r>
                      <a:r>
                        <a:rPr lang="en-US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solutions.</a:t>
                      </a:r>
                      <a:r>
                        <a:rPr lang="ru-RU" sz="2200" kern="1200" dirty="0">
                          <a:solidFill>
                            <a:srgbClr val="0716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1c.ru</a:t>
                      </a:r>
                      <a:endParaRPr lang="ru-RU" sz="2200" kern="1200" dirty="0">
                        <a:solidFill>
                          <a:srgbClr val="0716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440" marR="54440" marT="27211" marB="272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3654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94131A-1D6D-9BEF-F436-37B3E2151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966" y="2219703"/>
            <a:ext cx="2335134" cy="5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5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Helvetica" pitchFamily="2" charset="0"/>
              </a:rPr>
              <a:t>ФСБУ 25/2018 СО СТОРОНЫ АРЕНДОДАТЕЛЯ</a:t>
            </a:r>
            <a:endParaRPr lang="ru-RU" altLang="ru-RU" sz="2400" b="1" dirty="0">
              <a:solidFill>
                <a:schemeClr val="bg1"/>
              </a:solidFill>
              <a:latin typeface="Helvetica" pitchFamily="2" charset="0"/>
              <a:ea typeface="Geneva" panose="020B05030304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2723F-3315-CD47-96D1-9285EC748BC4}"/>
              </a:ext>
            </a:extLst>
          </p:cNvPr>
          <p:cNvSpPr txBox="1"/>
          <p:nvPr/>
        </p:nvSpPr>
        <p:spPr>
          <a:xfrm>
            <a:off x="360001" y="1054797"/>
            <a:ext cx="101164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Учет финансовой аренды по ФСБУ 25 на стороне арендодателя: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26664" y="1812946"/>
            <a:ext cx="10149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в типовых конфигурациях 1С не поддерживается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DFFE11-2909-CB4C-9E5E-FA692196D511}"/>
              </a:ext>
            </a:extLst>
          </p:cNvPr>
          <p:cNvSpPr txBox="1"/>
          <p:nvPr/>
        </p:nvSpPr>
        <p:spPr>
          <a:xfrm>
            <a:off x="326663" y="2403177"/>
            <a:ext cx="9043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поддерживается в решении «1С:Управление недвижимостью и арендой КОРП» с декабря 2022 г.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8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ОБЩЕЕ ОПИСАНИЕ УЧЕТА ПО ФСБУ 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B346C-B4E2-A4CC-5746-CF3DAFB91187}"/>
              </a:ext>
            </a:extLst>
          </p:cNvPr>
          <p:cNvSpPr txBox="1"/>
          <p:nvPr/>
        </p:nvSpPr>
        <p:spPr>
          <a:xfrm>
            <a:off x="360001" y="913392"/>
            <a:ext cx="10116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Общее описание учета по ФСБУ 25 со стороны арендодателя в «1С:Управление недвижимостью и арендой КОРП»: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99304-8C3F-82F1-943F-F78A006B6B01}"/>
              </a:ext>
            </a:extLst>
          </p:cNvPr>
          <p:cNvSpPr txBox="1"/>
          <p:nvPr/>
        </p:nvSpPr>
        <p:spPr>
          <a:xfrm>
            <a:off x="360001" y="1793959"/>
            <a:ext cx="10149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для учета инвестиций в аренду в план счетов добавляется отдельный счет 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0101B-4741-76F8-E1CA-D8DBEFF68487}"/>
              </a:ext>
            </a:extLst>
          </p:cNvPr>
          <p:cNvSpPr txBox="1"/>
          <p:nvPr/>
        </p:nvSpPr>
        <p:spPr>
          <a:xfrm>
            <a:off x="360001" y="2214130"/>
            <a:ext cx="10659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учет инвестиций в аренду ведется с детализацией по основным средствам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A3031-960E-24C2-9C4A-1C8375182A2A}"/>
              </a:ext>
            </a:extLst>
          </p:cNvPr>
          <p:cNvSpPr txBox="1"/>
          <p:nvPr/>
        </p:nvSpPr>
        <p:spPr>
          <a:xfrm>
            <a:off x="360001" y="5002810"/>
            <a:ext cx="8091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для отражения в учете начисленных за месяц процентов по всем договорам финансовой аренды добавлен новый документ 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5E3D3-BD82-BD05-2705-B27995568580}"/>
              </a:ext>
            </a:extLst>
          </p:cNvPr>
          <p:cNvSpPr txBox="1"/>
          <p:nvPr/>
        </p:nvSpPr>
        <p:spPr>
          <a:xfrm>
            <a:off x="360001" y="2634301"/>
            <a:ext cx="10659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признак финансовой аренды устанавливается в договоре и может меняться с течением времени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8EEA8-C513-3A03-7FD6-6821FF5CE5F1}"/>
              </a:ext>
            </a:extLst>
          </p:cNvPr>
          <p:cNvSpPr txBox="1"/>
          <p:nvPr/>
        </p:nvSpPr>
        <p:spPr>
          <a:xfrm>
            <a:off x="360001" y="3331471"/>
            <a:ext cx="917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признак ведения учета по ФСБУ 25 может быть установлен отдельно для каждой услуги из договора аренды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70234-42CE-0D62-C6FB-BC7128E33FE5}"/>
              </a:ext>
            </a:extLst>
          </p:cNvPr>
          <p:cNvSpPr txBox="1"/>
          <p:nvPr/>
        </p:nvSpPr>
        <p:spPr>
          <a:xfrm>
            <a:off x="360001" y="4028641"/>
            <a:ext cx="9058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для отражения передачи объектов в финансовую аренду и возврата из аренды используются типовые документы, в которые внесены соответствующие изменения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5AF39-FBFA-6FF1-471A-16F7EA172001}"/>
              </a:ext>
            </a:extLst>
          </p:cNvPr>
          <p:cNvSpPr txBox="1"/>
          <p:nvPr/>
        </p:nvSpPr>
        <p:spPr>
          <a:xfrm>
            <a:off x="360001" y="5699981"/>
            <a:ext cx="8091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для отражения в учете изменений в условиях договора аренды добавлен новый документ 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0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ОБЩЕЕ ОПИСАНИЕ УЧЕТА ПО ФСБУ 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5843A-585C-B9C1-4101-40BECD54667D}"/>
              </a:ext>
            </a:extLst>
          </p:cNvPr>
          <p:cNvSpPr txBox="1"/>
          <p:nvPr/>
        </p:nvSpPr>
        <p:spPr>
          <a:xfrm>
            <a:off x="360000" y="2335708"/>
            <a:ext cx="9783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изменения в связи с учетом по ФСБУ 25 затрагивают только бухгалтерский учет, налоговый учет ведется по прежним правилам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22E75-EB37-54C3-9A88-7DA4CD8E686B}"/>
              </a:ext>
            </a:extLst>
          </p:cNvPr>
          <p:cNvSpPr txBox="1"/>
          <p:nvPr/>
        </p:nvSpPr>
        <p:spPr>
          <a:xfrm>
            <a:off x="360000" y="3155615"/>
            <a:ext cx="8091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внесены изменения в расчет налога на имущество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F1AAA-8F6D-763F-74F7-94DE3E2CE49A}"/>
              </a:ext>
            </a:extLst>
          </p:cNvPr>
          <p:cNvSpPr txBox="1"/>
          <p:nvPr/>
        </p:nvSpPr>
        <p:spPr>
          <a:xfrm>
            <a:off x="360000" y="3698523"/>
            <a:ext cx="8091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внесены изменения в учет по ПБУ 18</a:t>
            </a:r>
            <a:r>
              <a:rPr lang="en-US" sz="1800" dirty="0">
                <a:solidFill>
                  <a:srgbClr val="000066"/>
                </a:solidFill>
                <a:latin typeface="Helvetica" pitchFamily="2" charset="0"/>
              </a:rPr>
              <a:t>/</a:t>
            </a: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D196B-B033-1B51-23EB-809E95AECF6C}"/>
              </a:ext>
            </a:extLst>
          </p:cNvPr>
          <p:cNvSpPr txBox="1"/>
          <p:nvPr/>
        </p:nvSpPr>
        <p:spPr>
          <a:xfrm>
            <a:off x="360000" y="4241432"/>
            <a:ext cx="875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66"/>
                </a:solidFill>
                <a:latin typeface="Helvetica" pitchFamily="2" charset="0"/>
              </a:rPr>
              <a:t>в поставку программы включена инструкция по ведению учета по ФСБУ 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3557A-4EC2-8CA3-5812-F8397A3A4973}"/>
              </a:ext>
            </a:extLst>
          </p:cNvPr>
          <p:cNvSpPr txBox="1"/>
          <p:nvPr/>
        </p:nvSpPr>
        <p:spPr>
          <a:xfrm>
            <a:off x="360001" y="913392"/>
            <a:ext cx="10116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B4D83"/>
                </a:solidFill>
                <a:latin typeface="Helvetica" pitchFamily="2" charset="0"/>
                <a:cs typeface="Arial" panose="020B0604020202020204" pitchFamily="34" charset="0"/>
              </a:rPr>
              <a:t>Общее описание учета по ФСБУ 25 со стороны арендодателя в «1С:Управление недвижимостью и арендой КОРП»: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10303-18C4-E456-ECB1-1E519312CD03}"/>
              </a:ext>
            </a:extLst>
          </p:cNvPr>
          <p:cNvSpPr txBox="1"/>
          <p:nvPr/>
        </p:nvSpPr>
        <p:spPr>
          <a:xfrm>
            <a:off x="360000" y="1792800"/>
            <a:ext cx="8091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66"/>
                </a:solidFill>
                <a:latin typeface="Helvetica" pitchFamily="2" charset="0"/>
              </a:rPr>
              <a:t>обеспечивается полная автоматизация заполнения всех документов</a:t>
            </a:r>
            <a:endParaRPr lang="ru-RU" sz="1800" dirty="0">
              <a:solidFill>
                <a:srgbClr val="00006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НАСТРОЙКА ПАРАМЕТРОВ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45144" y="1008610"/>
            <a:ext cx="10816145" cy="627060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настройки параметров по недвижимости добавлены признак ведения учета по ФСБУ 25 для арендодателя, дата начала применения ФСБУ 25, настройка счетов по умолчанию и признак учета инвестиций в аренду при расчете налога на имущество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07473-ADD7-5C30-9656-99F68D0A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46" y="1852999"/>
            <a:ext cx="7991475" cy="2562225"/>
          </a:xfrm>
          <a:prstGeom prst="rect">
            <a:avLst/>
          </a:prstGeom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392370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соседними углами 9">
            <a:extLst>
              <a:ext uri="{FF2B5EF4-FFF2-40B4-BE49-F238E27FC236}">
                <a16:creationId xmlns:a16="http://schemas.microsoft.com/office/drawing/2014/main" id="{9CFFD47B-C1A6-C14D-B67F-6B89A4337283}"/>
              </a:ext>
            </a:extLst>
          </p:cNvPr>
          <p:cNvSpPr/>
          <p:nvPr/>
        </p:nvSpPr>
        <p:spPr>
          <a:xfrm rot="5400000">
            <a:off x="5227984" y="-4927461"/>
            <a:ext cx="530085" cy="109860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E72A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altLang="ru-RU" sz="2400" b="1" dirty="0">
                <a:solidFill>
                  <a:schemeClr val="bg1"/>
                </a:solidFill>
                <a:latin typeface="Helvetica" pitchFamily="2" charset="0"/>
                <a:ea typeface="Geneva" panose="020B0503030404040204" pitchFamily="34" charset="0"/>
              </a:rPr>
              <a:t> НАСТРОЙКА ПАРАМЕТРОВ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5C14195-3109-5D45-987D-1879D2C9E293}"/>
              </a:ext>
            </a:extLst>
          </p:cNvPr>
          <p:cNvSpPr/>
          <p:nvPr/>
        </p:nvSpPr>
        <p:spPr>
          <a:xfrm>
            <a:off x="245144" y="1008610"/>
            <a:ext cx="10816145" cy="627060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solidFill>
              <a:srgbClr val="6B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В качестве счета  учета инвестиций в аренду программа предложит создать счет с кодом 76.ИН (можно изменить). </a:t>
            </a:r>
          </a:p>
          <a:p>
            <a:pPr algn="ctr"/>
            <a:r>
              <a:rPr lang="ru-RU" sz="1400" dirty="0">
                <a:solidFill>
                  <a:srgbClr val="785793"/>
                </a:solidFill>
                <a:latin typeface="Helvetica" pitchFamily="2" charset="0"/>
              </a:rPr>
              <a:t>Учет на счете ведется с детализацией по основным средствам.</a:t>
            </a:r>
            <a:endParaRPr lang="ru-RU" sz="1400" b="1" dirty="0">
              <a:solidFill>
                <a:srgbClr val="785793"/>
              </a:solidFill>
              <a:latin typeface="Helvetica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C3FC2A-FFFD-FC49-024F-C3561BADB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9" y="1813672"/>
            <a:ext cx="4819650" cy="3790950"/>
          </a:xfrm>
          <a:prstGeom prst="rect">
            <a:avLst/>
          </a:prstGeom>
          <a:ln>
            <a:solidFill>
              <a:srgbClr val="6B4D83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46D2DE-A862-9570-E91D-D03C2E67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24" y="1813672"/>
            <a:ext cx="4676775" cy="4572000"/>
          </a:xfrm>
          <a:prstGeom prst="rect">
            <a:avLst/>
          </a:prstGeom>
          <a:solidFill>
            <a:schemeClr val="bg1"/>
          </a:solidFill>
          <a:ln>
            <a:solidFill>
              <a:srgbClr val="6B4D83"/>
            </a:solidFill>
          </a:ln>
        </p:spPr>
      </p:pic>
    </p:spTree>
    <p:extLst>
      <p:ext uri="{BB962C8B-B14F-4D97-AF65-F5344CB8AC3E}">
        <p14:creationId xmlns:p14="http://schemas.microsoft.com/office/powerpoint/2010/main" val="30468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10733</TotalTime>
  <Words>1736</Words>
  <Application>Microsoft Office PowerPoint</Application>
  <PresentationFormat>Широкоэкранный</PresentationFormat>
  <Paragraphs>158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Helvetica</vt:lpstr>
      <vt:lpstr>Helvetica Neue Medium</vt:lpstr>
      <vt:lpstr>Wingdings</vt:lpstr>
      <vt:lpstr>Тема Office</vt:lpstr>
      <vt:lpstr>Учет финансовой аренды со стороны арендодателя в соответствии с ФСБУ 25/2018 в «1С:Управление недвижимостью и арендой КОРП»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Жишкова</dc:creator>
  <cp:lastModifiedBy>Орехов Игорь Евгеньевич</cp:lastModifiedBy>
  <cp:revision>300</cp:revision>
  <dcterms:created xsi:type="dcterms:W3CDTF">2021-03-09T09:54:51Z</dcterms:created>
  <dcterms:modified xsi:type="dcterms:W3CDTF">2023-01-25T08:29:38Z</dcterms:modified>
</cp:coreProperties>
</file>